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58" r:id="rId5"/>
    <p:sldId id="270" r:id="rId6"/>
    <p:sldId id="290" r:id="rId7"/>
    <p:sldId id="288" r:id="rId8"/>
    <p:sldId id="298" r:id="rId9"/>
    <p:sldId id="277" r:id="rId10"/>
    <p:sldId id="278" r:id="rId11"/>
    <p:sldId id="284" r:id="rId12"/>
    <p:sldId id="266" r:id="rId13"/>
    <p:sldId id="296" r:id="rId14"/>
    <p:sldId id="302" r:id="rId15"/>
    <p:sldId id="304" r:id="rId16"/>
    <p:sldId id="30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88B"/>
    <a:srgbClr val="A6D175"/>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7949" autoAdjust="0"/>
  </p:normalViewPr>
  <p:slideViewPr>
    <p:cSldViewPr snapToGrid="0" showGuides="1">
      <p:cViewPr varScale="1">
        <p:scale>
          <a:sx n="109" d="100"/>
          <a:sy n="109" d="100"/>
        </p:scale>
        <p:origin x="1146" y="9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3/4/2022</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3/4/2022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dirty="0"/>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6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206676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414408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13</a:t>
            </a:fld>
            <a:endParaRPr lang="en-US" noProof="0" dirty="0"/>
          </a:p>
        </p:txBody>
      </p:sp>
    </p:spTree>
    <p:extLst>
      <p:ext uri="{BB962C8B-B14F-4D97-AF65-F5344CB8AC3E}">
        <p14:creationId xmlns:p14="http://schemas.microsoft.com/office/powerpoint/2010/main" val="427487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dirty="0"/>
          </a:p>
        </p:txBody>
      </p:sp>
    </p:spTree>
    <p:extLst>
      <p:ext uri="{BB962C8B-B14F-4D97-AF65-F5344CB8AC3E}">
        <p14:creationId xmlns:p14="http://schemas.microsoft.com/office/powerpoint/2010/main" val="332807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07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5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85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dirty="0"/>
          </a:p>
        </p:txBody>
      </p:sp>
    </p:spTree>
    <p:extLst>
      <p:ext uri="{BB962C8B-B14F-4D97-AF65-F5344CB8AC3E}">
        <p14:creationId xmlns:p14="http://schemas.microsoft.com/office/powerpoint/2010/main" val="382915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dirty="0"/>
          </a:p>
        </p:txBody>
      </p:sp>
    </p:spTree>
    <p:extLst>
      <p:ext uri="{BB962C8B-B14F-4D97-AF65-F5344CB8AC3E}">
        <p14:creationId xmlns:p14="http://schemas.microsoft.com/office/powerpoint/2010/main" val="335184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401013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9</a:t>
            </a:fld>
            <a:endParaRPr lang="en-US" noProof="0" dirty="0"/>
          </a:p>
        </p:txBody>
      </p:sp>
    </p:spTree>
    <p:extLst>
      <p:ext uri="{BB962C8B-B14F-4D97-AF65-F5344CB8AC3E}">
        <p14:creationId xmlns:p14="http://schemas.microsoft.com/office/powerpoint/2010/main" val="2395719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A6D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AC73B5-7F3B-4EFA-A33A-1D9F72DEFCF4}"/>
              </a:ext>
            </a:extLst>
          </p:cNvPr>
          <p:cNvSpPr/>
          <p:nvPr userDrawn="1"/>
        </p:nvSpPr>
        <p:spPr>
          <a:xfrm>
            <a:off x="0" y="0"/>
            <a:ext cx="12192000" cy="6858000"/>
          </a:xfrm>
          <a:prstGeom prst="rect">
            <a:avLst/>
          </a:prstGeom>
          <a:solidFill>
            <a:srgbClr val="A6D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Oval 11">
            <a:extLst>
              <a:ext uri="{FF2B5EF4-FFF2-40B4-BE49-F238E27FC236}">
                <a16:creationId xmlns:a16="http://schemas.microsoft.com/office/drawing/2014/main" id="{7B113A3D-37AD-4900-8AC9-8C482724D394}"/>
              </a:ext>
            </a:extLst>
          </p:cNvPr>
          <p:cNvSpPr/>
          <p:nvPr userDrawn="1"/>
        </p:nvSpPr>
        <p:spPr>
          <a:xfrm>
            <a:off x="11409769" y="6392675"/>
            <a:ext cx="280051" cy="280051"/>
          </a:xfrm>
          <a:prstGeom prst="ellipse">
            <a:avLst/>
          </a:prstGeom>
          <a:solidFill>
            <a:srgbClr val="B4D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409769" y="6439016"/>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grpSp>
        <p:nvGrpSpPr>
          <p:cNvPr id="9" name="Group 8">
            <a:extLst>
              <a:ext uri="{FF2B5EF4-FFF2-40B4-BE49-F238E27FC236}">
                <a16:creationId xmlns:a16="http://schemas.microsoft.com/office/drawing/2014/main" id="{F6772A93-9DE9-46F8-9008-086ABA4DB355}"/>
              </a:ext>
            </a:extLst>
          </p:cNvPr>
          <p:cNvGrpSpPr/>
          <p:nvPr userDrawn="1"/>
        </p:nvGrpSpPr>
        <p:grpSpPr>
          <a:xfrm>
            <a:off x="-1690205" y="-2066239"/>
            <a:ext cx="8917229" cy="10769768"/>
            <a:chOff x="11114088" y="2241550"/>
            <a:chExt cx="1905000" cy="2354263"/>
          </a:xfrm>
          <a:solidFill>
            <a:schemeClr val="bg1">
              <a:alpha val="16000"/>
            </a:schemeClr>
          </a:solidFill>
        </p:grpSpPr>
        <p:sp>
          <p:nvSpPr>
            <p:cNvPr id="10" name="Freeform 5">
              <a:extLst>
                <a:ext uri="{FF2B5EF4-FFF2-40B4-BE49-F238E27FC236}">
                  <a16:creationId xmlns:a16="http://schemas.microsoft.com/office/drawing/2014/main" id="{7D87B04D-4EB1-40BD-A304-8ACE6A0F3EE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6">
              <a:extLst>
                <a:ext uri="{FF2B5EF4-FFF2-40B4-BE49-F238E27FC236}">
                  <a16:creationId xmlns:a16="http://schemas.microsoft.com/office/drawing/2014/main" id="{218AE8CD-42E2-4C4A-A126-3701EECE9FCC}"/>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F165BA-E0E1-4C5C-A93B-6950DF620777}"/>
              </a:ext>
            </a:extLst>
          </p:cNvPr>
          <p:cNvSpPr/>
          <p:nvPr userDrawn="1"/>
        </p:nvSpPr>
        <p:spPr>
          <a:xfrm>
            <a:off x="0" y="0"/>
            <a:ext cx="12192000" cy="6858000"/>
          </a:xfrm>
          <a:prstGeom prst="rect">
            <a:avLst/>
          </a:prstGeom>
          <a:solidFill>
            <a:srgbClr val="A6D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3A2D86DB-BA9D-4835-B3FF-90ECE2DBF4F4}"/>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2" name="Freeform 5">
              <a:extLst>
                <a:ext uri="{FF2B5EF4-FFF2-40B4-BE49-F238E27FC236}">
                  <a16:creationId xmlns:a16="http://schemas.microsoft.com/office/drawing/2014/main" id="{0A44D014-81BC-4C05-BB26-5F83F0D6845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6DAD81CD-E209-467B-BEF7-EE4F344EEAAC}"/>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B4D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3/4/2022</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pexels.com/photo/book-paper-text-page-135129/"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p:txBody>
          <a:bodyPr/>
          <a:lstStyle/>
          <a:p>
            <a:r>
              <a:rPr lang="en-US" dirty="0"/>
              <a:t>Sewer system Presentation</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p:txBody>
          <a:bodyPr/>
          <a:lstStyle/>
          <a:p>
            <a:r>
              <a:rPr lang="en-US" dirty="0"/>
              <a:t>Date: March 9, 2022</a:t>
            </a:r>
          </a:p>
        </p:txBody>
      </p:sp>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a:srcRect/>
          <a:stretch/>
        </p:blipFill>
        <p:spPr>
          <a:xfrm>
            <a:off x="939504" y="728545"/>
            <a:ext cx="4848276" cy="5305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72DEAA02-D81A-4283-8275-56D474C92C03}"/>
              </a:ext>
            </a:extLst>
          </p:cNvPr>
          <p:cNvSpPr/>
          <p:nvPr/>
        </p:nvSpPr>
        <p:spPr>
          <a:xfrm>
            <a:off x="9964882" y="426027"/>
            <a:ext cx="1849582" cy="665018"/>
          </a:xfrm>
          <a:prstGeom prst="rect">
            <a:avLst/>
          </a:prstGeom>
          <a:solidFill>
            <a:srgbClr val="A6D175"/>
          </a:solidFill>
          <a:ln>
            <a:solidFill>
              <a:srgbClr val="A6D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EB00859-68A4-434E-98DF-1FCB2C5BCA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5642" y="312693"/>
            <a:ext cx="2009918" cy="891686"/>
          </a:xfrm>
          <a:prstGeom prst="rect">
            <a:avLst/>
          </a:prstGeom>
          <a:effectLst>
            <a:outerShdw blurRad="152400" dist="38100" dir="2700000" algn="tl" rotWithShape="0">
              <a:prstClr val="black">
                <a:alpha val="28000"/>
              </a:prstClr>
            </a:outerShdw>
          </a:effectLst>
        </p:spPr>
      </p:pic>
      <p:pic>
        <p:nvPicPr>
          <p:cNvPr id="1026" name="Picture 2" descr="Borough of Kennett Square">
            <a:extLst>
              <a:ext uri="{FF2B5EF4-FFF2-40B4-BE49-F238E27FC236}">
                <a16:creationId xmlns:a16="http://schemas.microsoft.com/office/drawing/2014/main" id="{797F92C1-5182-4C54-96F2-9063A484E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7708" y="299937"/>
            <a:ext cx="1901535" cy="99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63696" y="6455739"/>
            <a:ext cx="294460" cy="18736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12" name="Title 1">
            <a:extLst>
              <a:ext uri="{FF2B5EF4-FFF2-40B4-BE49-F238E27FC236}">
                <a16:creationId xmlns:a16="http://schemas.microsoft.com/office/drawing/2014/main" id="{4A231CE2-0A51-466C-9113-8A29B1D5FAE9}"/>
              </a:ext>
            </a:extLst>
          </p:cNvPr>
          <p:cNvSpPr txBox="1">
            <a:spLocks/>
          </p:cNvSpPr>
          <p:nvPr/>
        </p:nvSpPr>
        <p:spPr>
          <a:xfrm>
            <a:off x="515938" y="499595"/>
            <a:ext cx="12095162" cy="132556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dirty="0">
                <a:solidFill>
                  <a:prstClr val="black"/>
                </a:solidFill>
                <a:latin typeface="Corbel"/>
              </a:rPr>
              <a:t>Next Steps: improve Data &amp; billing accuracy</a:t>
            </a:r>
            <a:br>
              <a:rPr kumimoji="0" lang="en-US" sz="3200" b="1" i="0" u="none" strike="noStrike" kern="1200" cap="all" spc="0" normalizeH="0" baseline="0" noProof="0" dirty="0">
                <a:ln>
                  <a:noFill/>
                </a:ln>
                <a:solidFill>
                  <a:prstClr val="black"/>
                </a:solidFill>
                <a:effectLst/>
                <a:uLnTx/>
                <a:uFillTx/>
                <a:latin typeface="Corbel"/>
                <a:ea typeface="+mj-ea"/>
                <a:cs typeface="+mj-cs"/>
              </a:rPr>
            </a:br>
            <a:endParaRPr kumimoji="0" lang="en-US" sz="3200" b="1" i="0" u="none" strike="noStrike" kern="1200" cap="all" spc="0" normalizeH="0" baseline="0" noProof="0" dirty="0">
              <a:ln>
                <a:noFill/>
              </a:ln>
              <a:solidFill>
                <a:prstClr val="black"/>
              </a:solidFill>
              <a:effectLst/>
              <a:uLnTx/>
              <a:uFillTx/>
              <a:latin typeface="Corbel"/>
              <a:ea typeface="+mj-ea"/>
              <a:cs typeface="+mj-cs"/>
            </a:endParaRPr>
          </a:p>
        </p:txBody>
      </p:sp>
      <p:sp>
        <p:nvSpPr>
          <p:cNvPr id="13" name="Content Placeholder 2">
            <a:extLst>
              <a:ext uri="{FF2B5EF4-FFF2-40B4-BE49-F238E27FC236}">
                <a16:creationId xmlns:a16="http://schemas.microsoft.com/office/drawing/2014/main" id="{5BCA1817-2033-4089-946A-6F435F519654}"/>
              </a:ext>
            </a:extLst>
          </p:cNvPr>
          <p:cNvSpPr txBox="1">
            <a:spLocks/>
          </p:cNvSpPr>
          <p:nvPr/>
        </p:nvSpPr>
        <p:spPr>
          <a:xfrm>
            <a:off x="601104" y="1337353"/>
            <a:ext cx="10662440" cy="4532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Install permanent gravity meters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KSB and KT pump station meters and EDU estimates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KSB and KT customer water consumption metering analysis (where perm meters not feasible/possible)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solidFill>
                <a:prstClr val="black"/>
              </a:solidFill>
              <a:latin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Bill based on higher-than-expected use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25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Next Steps: adopt Contract Amendment</a:t>
            </a:r>
          </a:p>
        </p:txBody>
      </p:sp>
      <p:sp>
        <p:nvSpPr>
          <p:cNvPr id="4" name="Slide Number Placeholder 3"/>
          <p:cNvSpPr>
            <a:spLocks noGrp="1"/>
          </p:cNvSpPr>
          <p:nvPr>
            <p:ph type="sldNum" sz="quarter" idx="12"/>
          </p:nvPr>
        </p:nvSpPr>
        <p:spPr>
          <a:xfrm>
            <a:off x="11363696" y="6455739"/>
            <a:ext cx="294460" cy="187367"/>
          </a:xfrm>
        </p:spPr>
        <p:txBody>
          <a:bodyPr/>
          <a:lstStyle/>
          <a:p>
            <a:r>
              <a:rPr lang="en-US" dirty="0"/>
              <a:t>7</a:t>
            </a:r>
          </a:p>
        </p:txBody>
      </p:sp>
      <p:sp>
        <p:nvSpPr>
          <p:cNvPr id="6" name="Content Placeholder 2">
            <a:extLst>
              <a:ext uri="{FF2B5EF4-FFF2-40B4-BE49-F238E27FC236}">
                <a16:creationId xmlns:a16="http://schemas.microsoft.com/office/drawing/2014/main" id="{3CCCC3D2-5DDF-44E7-8C21-FCB29179E6C4}"/>
              </a:ext>
            </a:extLst>
          </p:cNvPr>
          <p:cNvSpPr txBox="1">
            <a:spLocks/>
          </p:cNvSpPr>
          <p:nvPr/>
        </p:nvSpPr>
        <p:spPr>
          <a:xfrm>
            <a:off x="538960" y="1166957"/>
            <a:ext cx="10723089" cy="5191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a:p>
            <a:r>
              <a:rPr lang="en-US" dirty="0"/>
              <a:t>Existing Agreement and Proposed Amendment </a:t>
            </a:r>
          </a:p>
          <a:p>
            <a:pPr lvl="1"/>
            <a:r>
              <a:rPr lang="en-US" dirty="0"/>
              <a:t>What does it say as to Township flows? </a:t>
            </a:r>
          </a:p>
          <a:p>
            <a:pPr marL="457200" lvl="1" indent="0">
              <a:buNone/>
            </a:pPr>
            <a:endParaRPr lang="en-US" dirty="0"/>
          </a:p>
          <a:p>
            <a:pPr lvl="1"/>
            <a:r>
              <a:rPr lang="en-US" dirty="0"/>
              <a:t>What issues/concerns are there with the agreement and how it has been implemented? </a:t>
            </a:r>
          </a:p>
          <a:p>
            <a:pPr lvl="2"/>
            <a:r>
              <a:rPr lang="en-US" dirty="0"/>
              <a:t>Reporting of new connections</a:t>
            </a:r>
          </a:p>
          <a:p>
            <a:pPr lvl="2"/>
            <a:r>
              <a:rPr lang="en-US" dirty="0"/>
              <a:t>Pump station maintenance costs</a:t>
            </a:r>
          </a:p>
          <a:p>
            <a:pPr lvl="2"/>
            <a:r>
              <a:rPr lang="en-US" dirty="0"/>
              <a:t>Costs for plant/system upgrades</a:t>
            </a:r>
          </a:p>
          <a:p>
            <a:pPr lvl="2"/>
            <a:r>
              <a:rPr lang="en-US" dirty="0"/>
              <a:t>Permanent metering &amp; accurately measuring flows</a:t>
            </a:r>
            <a:endParaRPr lang="en-US" dirty="0">
              <a:sym typeface="Wingdings" panose="05000000000000000000" pitchFamily="2" charset="2"/>
            </a:endParaRPr>
          </a:p>
          <a:p>
            <a:pPr lvl="2"/>
            <a:r>
              <a:rPr lang="en-US" dirty="0">
                <a:sym typeface="Wingdings" panose="05000000000000000000" pitchFamily="2" charset="2"/>
              </a:rPr>
              <a:t>Consideration of immediate projects on the horizon</a:t>
            </a:r>
          </a:p>
          <a:p>
            <a:pPr lvl="2"/>
            <a:r>
              <a:rPr lang="en-US" dirty="0">
                <a:sym typeface="Wingdings" panose="05000000000000000000" pitchFamily="2" charset="2"/>
              </a:rPr>
              <a:t>Addressing infiltration and inflow within/between the systems </a:t>
            </a:r>
          </a:p>
          <a:p>
            <a:pPr lvl="2"/>
            <a:endParaRPr lang="en-US" dirty="0"/>
          </a:p>
          <a:p>
            <a:pPr lvl="2"/>
            <a:endParaRPr lang="en-US" dirty="0"/>
          </a:p>
          <a:p>
            <a:pPr marL="0" indent="0">
              <a:buNone/>
            </a:pPr>
            <a:r>
              <a:rPr lang="en-US"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36462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Next Steps: Maintain Capital &amp; expand capacity</a:t>
            </a:r>
          </a:p>
        </p:txBody>
      </p:sp>
      <p:sp>
        <p:nvSpPr>
          <p:cNvPr id="4" name="Slide Number Placeholder 3"/>
          <p:cNvSpPr>
            <a:spLocks noGrp="1"/>
          </p:cNvSpPr>
          <p:nvPr>
            <p:ph type="sldNum" sz="quarter" idx="12"/>
          </p:nvPr>
        </p:nvSpPr>
        <p:spPr>
          <a:xfrm>
            <a:off x="11363696" y="6455739"/>
            <a:ext cx="294460" cy="187367"/>
          </a:xfrm>
        </p:spPr>
        <p:txBody>
          <a:bodyPr/>
          <a:lstStyle/>
          <a:p>
            <a:r>
              <a:rPr lang="en-US" dirty="0"/>
              <a:t>7</a:t>
            </a:r>
          </a:p>
        </p:txBody>
      </p:sp>
      <p:sp>
        <p:nvSpPr>
          <p:cNvPr id="6" name="Content Placeholder 2">
            <a:extLst>
              <a:ext uri="{FF2B5EF4-FFF2-40B4-BE49-F238E27FC236}">
                <a16:creationId xmlns:a16="http://schemas.microsoft.com/office/drawing/2014/main" id="{3CCCC3D2-5DDF-44E7-8C21-FCB29179E6C4}"/>
              </a:ext>
            </a:extLst>
          </p:cNvPr>
          <p:cNvSpPr txBox="1">
            <a:spLocks/>
          </p:cNvSpPr>
          <p:nvPr/>
        </p:nvSpPr>
        <p:spPr>
          <a:xfrm>
            <a:off x="538960" y="1166957"/>
            <a:ext cx="10723089" cy="5191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a:p>
            <a:r>
              <a:rPr lang="en-US" dirty="0"/>
              <a:t>Install permanent flow meters</a:t>
            </a:r>
          </a:p>
          <a:p>
            <a:r>
              <a:rPr lang="en-US" dirty="0"/>
              <a:t>Fund inflow and infiltration (I&amp;I) study</a:t>
            </a:r>
          </a:p>
          <a:p>
            <a:r>
              <a:rPr lang="en-US" dirty="0"/>
              <a:t>Complete GIS-based sewer hydraulic model </a:t>
            </a:r>
          </a:p>
          <a:p>
            <a:r>
              <a:rPr lang="en-US" dirty="0"/>
              <a:t>Complete chapter 94 report and Act 537 planning for long-term needs</a:t>
            </a:r>
          </a:p>
          <a:p>
            <a:r>
              <a:rPr lang="en-US" dirty="0"/>
              <a:t>Upgrade south street pump station and gravity sewers</a:t>
            </a:r>
          </a:p>
          <a:p>
            <a:r>
              <a:rPr lang="en-US" dirty="0"/>
              <a:t>Upgrade western south street gravity sewer</a:t>
            </a:r>
          </a:p>
          <a:p>
            <a:r>
              <a:rPr lang="en-US" dirty="0"/>
              <a:t>Upgrade terminal way</a:t>
            </a:r>
          </a:p>
          <a:p>
            <a:r>
              <a:rPr lang="en-US" dirty="0"/>
              <a:t>Upgrade eastern south street gravity sewer</a:t>
            </a:r>
          </a:p>
          <a:p>
            <a:r>
              <a:rPr lang="en-US" dirty="0"/>
              <a:t>Replace south street pump station</a:t>
            </a:r>
          </a:p>
          <a:p>
            <a:endParaRPr lang="en-US" dirty="0"/>
          </a:p>
          <a:p>
            <a:pPr lvl="2"/>
            <a:endParaRPr lang="en-US" dirty="0"/>
          </a:p>
          <a:p>
            <a:pPr marL="0" indent="0">
              <a:buNone/>
            </a:pPr>
            <a:r>
              <a:rPr lang="en-US"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58406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Council input</a:t>
            </a:r>
          </a:p>
        </p:txBody>
      </p:sp>
      <p:sp>
        <p:nvSpPr>
          <p:cNvPr id="4" name="Slide Number Placeholder 3"/>
          <p:cNvSpPr>
            <a:spLocks noGrp="1"/>
          </p:cNvSpPr>
          <p:nvPr>
            <p:ph type="sldNum" sz="quarter" idx="12"/>
          </p:nvPr>
        </p:nvSpPr>
        <p:spPr>
          <a:xfrm>
            <a:off x="11363696" y="6455739"/>
            <a:ext cx="294460" cy="187367"/>
          </a:xfrm>
        </p:spPr>
        <p:txBody>
          <a:bodyPr/>
          <a:lstStyle/>
          <a:p>
            <a:r>
              <a:rPr lang="en-US" dirty="0"/>
              <a:t>7</a:t>
            </a:r>
          </a:p>
        </p:txBody>
      </p:sp>
      <p:sp>
        <p:nvSpPr>
          <p:cNvPr id="6" name="Content Placeholder 2">
            <a:extLst>
              <a:ext uri="{FF2B5EF4-FFF2-40B4-BE49-F238E27FC236}">
                <a16:creationId xmlns:a16="http://schemas.microsoft.com/office/drawing/2014/main" id="{3CCCC3D2-5DDF-44E7-8C21-FCB29179E6C4}"/>
              </a:ext>
            </a:extLst>
          </p:cNvPr>
          <p:cNvSpPr txBox="1">
            <a:spLocks/>
          </p:cNvSpPr>
          <p:nvPr/>
        </p:nvSpPr>
        <p:spPr>
          <a:xfrm>
            <a:off x="538960" y="1166957"/>
            <a:ext cx="10723089" cy="5191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a:p>
            <a:pPr marL="0" indent="0">
              <a:buNone/>
            </a:pPr>
            <a:r>
              <a:rPr lang="en-US" dirty="0"/>
              <a:t>Is there Council </a:t>
            </a:r>
            <a:r>
              <a:rPr lang="en-US"/>
              <a:t>consensus for </a:t>
            </a:r>
            <a:r>
              <a:rPr lang="en-US" dirty="0"/>
              <a:t>the following?</a:t>
            </a:r>
          </a:p>
          <a:p>
            <a:pPr marL="0" indent="0">
              <a:buNone/>
            </a:pPr>
            <a:endParaRPr lang="en-US" dirty="0"/>
          </a:p>
          <a:p>
            <a:r>
              <a:rPr lang="en-US" dirty="0"/>
              <a:t>Principles</a:t>
            </a:r>
          </a:p>
          <a:p>
            <a:r>
              <a:rPr lang="en-US" dirty="0"/>
              <a:t>Contract amendments </a:t>
            </a:r>
          </a:p>
          <a:p>
            <a:endParaRPr lang="en-US" dirty="0"/>
          </a:p>
          <a:p>
            <a:pPr lvl="2"/>
            <a:endParaRPr lang="en-US" dirty="0"/>
          </a:p>
          <a:p>
            <a:pPr marL="0" indent="0">
              <a:buNone/>
            </a:pPr>
            <a:r>
              <a:rPr lang="en-US"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97867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US" dirty="0"/>
              <a:t>Meeting overview </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9259667" cy="4532780"/>
          </a:xfrm>
        </p:spPr>
        <p:txBody>
          <a:bodyPr/>
          <a:lstStyle/>
          <a:p>
            <a:pPr marL="457200" indent="-457200">
              <a:buFont typeface="+mj-lt"/>
              <a:buAutoNum type="arabicPeriod"/>
            </a:pPr>
            <a:r>
              <a:rPr lang="en-US" dirty="0"/>
              <a:t>Principles</a:t>
            </a:r>
          </a:p>
          <a:p>
            <a:pPr marL="457200" indent="-457200">
              <a:buFont typeface="+mj-lt"/>
              <a:buAutoNum type="arabicPeriod"/>
            </a:pPr>
            <a:r>
              <a:rPr lang="en-US" dirty="0"/>
              <a:t>Sewer system review</a:t>
            </a:r>
          </a:p>
          <a:p>
            <a:pPr marL="457200" indent="-457200">
              <a:buFont typeface="+mj-lt"/>
              <a:buAutoNum type="arabicPeriod"/>
            </a:pPr>
            <a:r>
              <a:rPr lang="en-US" dirty="0"/>
              <a:t>Flow estimates </a:t>
            </a:r>
          </a:p>
          <a:p>
            <a:pPr marL="457200" indent="-457200">
              <a:buFont typeface="+mj-lt"/>
              <a:buAutoNum type="arabicPeriod"/>
            </a:pPr>
            <a:r>
              <a:rPr lang="en-US" dirty="0"/>
              <a:t>Next steps</a:t>
            </a:r>
          </a:p>
          <a:p>
            <a:pPr marL="457200" indent="-457200">
              <a:buFont typeface="+mj-lt"/>
              <a:buAutoNum type="arabicPeriod"/>
            </a:pPr>
            <a:r>
              <a:rPr lang="en-US" dirty="0"/>
              <a:t>Council input</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408621" y="6431756"/>
            <a:ext cx="294460" cy="187367"/>
          </a:xfrm>
        </p:spPr>
        <p:txBody>
          <a:bodyPr/>
          <a:lstStyle/>
          <a:p>
            <a:fld id="{9EC71654-96A5-4280-94F3-931C61A9F92C}" type="slidenum">
              <a:rPr lang="en-US" smtClean="0"/>
              <a:pPr/>
              <a:t>2</a:t>
            </a:fld>
            <a:endParaRPr lang="en-US" dirty="0"/>
          </a:p>
        </p:txBody>
      </p:sp>
    </p:spTree>
    <p:extLst>
      <p:ext uri="{BB962C8B-B14F-4D97-AF65-F5344CB8AC3E}">
        <p14:creationId xmlns:p14="http://schemas.microsoft.com/office/powerpoint/2010/main" val="96173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7935604" cy="1325563"/>
          </a:xfrm>
        </p:spPr>
        <p:txBody>
          <a:bodyPr/>
          <a:lstStyle/>
          <a:p>
            <a:r>
              <a:rPr lang="en-US" dirty="0"/>
              <a:t>principles</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1363986"/>
            <a:ext cx="9259667" cy="4532780"/>
          </a:xfrm>
        </p:spPr>
        <p:txBody>
          <a:bodyPr/>
          <a:lstStyle/>
          <a:p>
            <a:pPr marL="457200" indent="-457200">
              <a:spcAft>
                <a:spcPts val="600"/>
              </a:spcAft>
              <a:buFont typeface="+mj-lt"/>
              <a:buAutoNum type="arabicPeriod"/>
            </a:pPr>
            <a:r>
              <a:rPr lang="en-US" dirty="0"/>
              <a:t>Operate the plant and system in a responsible, legal, efficient manner</a:t>
            </a:r>
          </a:p>
          <a:p>
            <a:pPr marL="457200" indent="-457200">
              <a:spcAft>
                <a:spcPts val="600"/>
              </a:spcAft>
              <a:buFont typeface="+mj-lt"/>
              <a:buAutoNum type="arabicPeriod"/>
            </a:pPr>
            <a:r>
              <a:rPr lang="en-US" dirty="0"/>
              <a:t>Ensure sufficient capacity to support Borough development</a:t>
            </a:r>
          </a:p>
          <a:p>
            <a:pPr marL="457200" indent="-457200">
              <a:spcAft>
                <a:spcPts val="600"/>
              </a:spcAft>
              <a:buFont typeface="+mj-lt"/>
              <a:buAutoNum type="arabicPeriod"/>
            </a:pPr>
            <a:r>
              <a:rPr lang="en-US" dirty="0"/>
              <a:t>Charge users based on flows, capital needs, and liability</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408621" y="6431756"/>
            <a:ext cx="294460" cy="18736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202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7331922" cy="1325563"/>
          </a:xfrm>
        </p:spPr>
        <p:txBody>
          <a:bodyPr/>
          <a:lstStyle/>
          <a:p>
            <a:r>
              <a:rPr lang="en-US" dirty="0"/>
              <a:t>Sewer System Review: basic Terms</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9259667" cy="4532780"/>
          </a:xfrm>
        </p:spPr>
        <p:txBody>
          <a:bodyPr/>
          <a:lstStyle/>
          <a:p>
            <a:pPr marL="457200" indent="-457200">
              <a:buFont typeface="+mj-lt"/>
              <a:buAutoNum type="arabicPeriod"/>
            </a:pPr>
            <a:r>
              <a:rPr lang="en-US" dirty="0"/>
              <a:t>EDU</a:t>
            </a:r>
          </a:p>
          <a:p>
            <a:pPr marL="457200" indent="-457200">
              <a:buFont typeface="+mj-lt"/>
              <a:buAutoNum type="arabicPeriod"/>
            </a:pPr>
            <a:r>
              <a:rPr lang="en-US" dirty="0"/>
              <a:t>Tapping fee</a:t>
            </a:r>
          </a:p>
          <a:p>
            <a:pPr marL="457200" indent="-457200">
              <a:buFont typeface="+mj-lt"/>
              <a:buAutoNum type="arabicPeriod"/>
            </a:pPr>
            <a:r>
              <a:rPr lang="en-US" dirty="0"/>
              <a:t>Sewer rental fee</a:t>
            </a:r>
          </a:p>
          <a:p>
            <a:pPr marL="457200" indent="-457200">
              <a:buFont typeface="+mj-lt"/>
              <a:buAutoNum type="arabicPeriod"/>
            </a:pPr>
            <a:r>
              <a:rPr lang="en-US" dirty="0"/>
              <a:t>Treatment capacity</a:t>
            </a:r>
          </a:p>
          <a:p>
            <a:pPr marL="457200" indent="-457200">
              <a:buFont typeface="+mj-lt"/>
              <a:buAutoNum type="arabicPeriod"/>
            </a:pPr>
            <a:r>
              <a:rPr lang="en-US" dirty="0"/>
              <a:t>Conveyance capacity</a:t>
            </a:r>
          </a:p>
          <a:p>
            <a:pPr marL="457200" indent="-457200">
              <a:buFont typeface="+mj-lt"/>
              <a:buAutoNum type="arabicPeriod"/>
            </a:pPr>
            <a:r>
              <a:rPr lang="en-US" dirty="0"/>
              <a:t>Infiltration and inflow (I/I)</a:t>
            </a:r>
          </a:p>
          <a:p>
            <a:pPr marL="457200" indent="-457200">
              <a:buFont typeface="+mj-lt"/>
              <a:buAutoNum type="arabicPeriod"/>
            </a:pPr>
            <a:r>
              <a:rPr lang="en-US" dirty="0"/>
              <a:t>Hydraulic &amp; organic loading</a:t>
            </a:r>
          </a:p>
          <a:p>
            <a:pPr marL="457200" indent="-457200">
              <a:buFont typeface="+mj-lt"/>
              <a:buAutoNum type="arabicPeriod"/>
            </a:pPr>
            <a:endParaRPr lang="en-US" dirty="0"/>
          </a:p>
          <a:p>
            <a:pPr marL="457200" indent="-457200">
              <a:buFont typeface="+mj-lt"/>
              <a:buAutoNum type="arabicPeriod"/>
            </a:pPr>
            <a:endParaRPr lang="en-US" dirty="0"/>
          </a:p>
          <a:p>
            <a:pPr marL="0" indent="0">
              <a:buNone/>
            </a:pPr>
            <a:r>
              <a:rPr lang="en-US" dirty="0"/>
              <a:t> </a:t>
            </a:r>
          </a:p>
          <a:p>
            <a:pPr marL="684213"/>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408621" y="6431756"/>
            <a:ext cx="294460" cy="18736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close-up of a book&#10;&#10;Description automatically generated with low confidence">
            <a:extLst>
              <a:ext uri="{FF2B5EF4-FFF2-40B4-BE49-F238E27FC236}">
                <a16:creationId xmlns:a16="http://schemas.microsoft.com/office/drawing/2014/main" id="{0250CF9B-78D0-46EF-9304-EF6D505DA0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95950" y="1895474"/>
            <a:ext cx="4843463" cy="3228975"/>
          </a:xfrm>
          <a:prstGeom prst="rect">
            <a:avLst/>
          </a:prstGeom>
        </p:spPr>
      </p:pic>
    </p:spTree>
    <p:extLst>
      <p:ext uri="{BB962C8B-B14F-4D97-AF65-F5344CB8AC3E}">
        <p14:creationId xmlns:p14="http://schemas.microsoft.com/office/powerpoint/2010/main" val="121051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7331922" cy="1325563"/>
          </a:xfrm>
        </p:spPr>
        <p:txBody>
          <a:bodyPr/>
          <a:lstStyle/>
          <a:p>
            <a:r>
              <a:rPr lang="en-US" dirty="0"/>
              <a:t>Sewer System Review: FAQ’s</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10741571" cy="4532780"/>
          </a:xfrm>
        </p:spPr>
        <p:txBody>
          <a:bodyPr/>
          <a:lstStyle/>
          <a:p>
            <a:pPr marL="457200" indent="-457200">
              <a:buFont typeface="+mj-lt"/>
              <a:buAutoNum type="arabicPeriod"/>
            </a:pPr>
            <a:r>
              <a:rPr lang="en-US" dirty="0"/>
              <a:t>Is the Township flowing 580,000 gallons per day and, if not, how much?  </a:t>
            </a:r>
          </a:p>
          <a:p>
            <a:pPr marL="457200" indent="-457200">
              <a:buFont typeface="+mj-lt"/>
              <a:buAutoNum type="arabicPeriod"/>
            </a:pPr>
            <a:r>
              <a:rPr lang="en-US" dirty="0"/>
              <a:t>Is portable meter data accurate and, if not, why? </a:t>
            </a:r>
          </a:p>
          <a:p>
            <a:pPr marL="457200" indent="-457200">
              <a:buFont typeface="+mj-lt"/>
              <a:buAutoNum type="arabicPeriod"/>
            </a:pPr>
            <a:r>
              <a:rPr lang="en-US" dirty="0"/>
              <a:t>How is sewer billed, what is the rate, and is it different for Borough vs. Township? </a:t>
            </a:r>
          </a:p>
          <a:p>
            <a:pPr marL="457200" indent="-457200">
              <a:buFont typeface="+mj-lt"/>
              <a:buAutoNum type="arabicPeriod"/>
            </a:pPr>
            <a:r>
              <a:rPr lang="en-US" dirty="0"/>
              <a:t>Is every sewer connection metered and, if not, why? </a:t>
            </a:r>
          </a:p>
          <a:p>
            <a:pPr marL="457200" indent="-457200">
              <a:buFont typeface="+mj-lt"/>
              <a:buAutoNum type="arabicPeriod"/>
            </a:pPr>
            <a:r>
              <a:rPr lang="en-US" dirty="0"/>
              <a:t>How are higher-than-expected flows billed?</a:t>
            </a:r>
          </a:p>
          <a:p>
            <a:pPr marL="457200" indent="-457200">
              <a:buFont typeface="+mj-lt"/>
              <a:buAutoNum type="arabicPeriod"/>
            </a:pPr>
            <a:r>
              <a:rPr lang="en-US" dirty="0"/>
              <a:t>Who is responsible for repairs to the existing plant and system? </a:t>
            </a:r>
          </a:p>
          <a:p>
            <a:pPr marL="457200" indent="-457200">
              <a:buFont typeface="+mj-lt"/>
              <a:buAutoNum type="arabicPeriod"/>
            </a:pPr>
            <a:r>
              <a:rPr lang="en-US" dirty="0"/>
              <a:t>Who is responsible for costs to expand the plant and system for new connections? </a:t>
            </a:r>
          </a:p>
          <a:p>
            <a:pPr marL="457200" indent="-457200">
              <a:buFont typeface="+mj-lt"/>
              <a:buAutoNum type="arabicPeriod"/>
            </a:pPr>
            <a:r>
              <a:rPr lang="en-US" dirty="0"/>
              <a:t>What is infiltration and inflow, how is it measured, and why does it matter?</a:t>
            </a:r>
          </a:p>
          <a:p>
            <a:pPr marL="457200" indent="-457200">
              <a:buFont typeface="+mj-lt"/>
              <a:buAutoNum type="arabicPeriod"/>
            </a:pPr>
            <a:endParaRPr lang="en-US" dirty="0"/>
          </a:p>
          <a:p>
            <a:pPr marL="457200" indent="-457200">
              <a:buFont typeface="+mj-lt"/>
              <a:buAutoNum type="arabicPeriod"/>
            </a:pPr>
            <a:endParaRPr lang="en-US" dirty="0"/>
          </a:p>
          <a:p>
            <a:pPr marL="0" indent="0">
              <a:buNone/>
            </a:pPr>
            <a:r>
              <a:rPr lang="en-US" dirty="0"/>
              <a:t> </a:t>
            </a:r>
          </a:p>
          <a:p>
            <a:pPr marL="684213"/>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408621" y="6431756"/>
            <a:ext cx="294460" cy="18736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25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38960" y="500062"/>
            <a:ext cx="7627266" cy="1325563"/>
          </a:xfrm>
        </p:spPr>
        <p:txBody>
          <a:bodyPr/>
          <a:lstStyle/>
          <a:p>
            <a:r>
              <a:rPr lang="en-US" dirty="0"/>
              <a:t>Regional service map</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9259667" cy="4532780"/>
          </a:xfrm>
        </p:spPr>
        <p:txBody>
          <a:bodyPr/>
          <a:lstStyle/>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408146" y="6433514"/>
            <a:ext cx="294460" cy="187367"/>
          </a:xfrm>
        </p:spPr>
        <p:txBody>
          <a:bodyPr/>
          <a:lstStyle/>
          <a:p>
            <a:fld id="{9EC71654-96A5-4280-94F3-931C61A9F92C}" type="slidenum">
              <a:rPr lang="en-US" smtClean="0"/>
              <a:pPr/>
              <a:t>6</a:t>
            </a:fld>
            <a:endParaRPr lang="en-US" dirty="0"/>
          </a:p>
        </p:txBody>
      </p:sp>
      <p:pic>
        <p:nvPicPr>
          <p:cNvPr id="6" name="Picture 5" descr="Map&#10;&#10;Description automatically generated">
            <a:extLst>
              <a:ext uri="{FF2B5EF4-FFF2-40B4-BE49-F238E27FC236}">
                <a16:creationId xmlns:a16="http://schemas.microsoft.com/office/drawing/2014/main" id="{434A09F0-4FE5-41EB-BC95-68CF1C7D7AB4}"/>
              </a:ext>
            </a:extLst>
          </p:cNvPr>
          <p:cNvPicPr>
            <a:picLocks noChangeAspect="1"/>
          </p:cNvPicPr>
          <p:nvPr/>
        </p:nvPicPr>
        <p:blipFill>
          <a:blip r:embed="rId3"/>
          <a:stretch>
            <a:fillRect/>
          </a:stretch>
        </p:blipFill>
        <p:spPr>
          <a:xfrm>
            <a:off x="1311761" y="1339552"/>
            <a:ext cx="9259667" cy="5187645"/>
          </a:xfrm>
          <a:prstGeom prst="rect">
            <a:avLst/>
          </a:prstGeom>
        </p:spPr>
      </p:pic>
    </p:spTree>
    <p:extLst>
      <p:ext uri="{BB962C8B-B14F-4D97-AF65-F5344CB8AC3E}">
        <p14:creationId xmlns:p14="http://schemas.microsoft.com/office/powerpoint/2010/main" val="1170908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6689534" cy="1325563"/>
          </a:xfrm>
        </p:spPr>
        <p:txBody>
          <a:bodyPr/>
          <a:lstStyle/>
          <a:p>
            <a:r>
              <a:rPr lang="en-US" dirty="0"/>
              <a:t>borough service map </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9259667" cy="4532780"/>
          </a:xfrm>
        </p:spPr>
        <p:txBody>
          <a:bodyPr/>
          <a:lstStyle/>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401796" y="6430339"/>
            <a:ext cx="294460" cy="187367"/>
          </a:xfrm>
        </p:spPr>
        <p:txBody>
          <a:bodyPr/>
          <a:lstStyle/>
          <a:p>
            <a:fld id="{9EC71654-96A5-4280-94F3-931C61A9F92C}" type="slidenum">
              <a:rPr lang="en-US" smtClean="0"/>
              <a:pPr/>
              <a:t>7</a:t>
            </a:fld>
            <a:endParaRPr lang="en-US" dirty="0"/>
          </a:p>
        </p:txBody>
      </p:sp>
      <p:pic>
        <p:nvPicPr>
          <p:cNvPr id="9" name="Picture 8" descr="Map&#10;&#10;Description automatically generated">
            <a:extLst>
              <a:ext uri="{FF2B5EF4-FFF2-40B4-BE49-F238E27FC236}">
                <a16:creationId xmlns:a16="http://schemas.microsoft.com/office/drawing/2014/main" id="{792BE43D-FF3A-42A6-8762-1E7958766F16}"/>
              </a:ext>
            </a:extLst>
          </p:cNvPr>
          <p:cNvPicPr>
            <a:picLocks noChangeAspect="1"/>
          </p:cNvPicPr>
          <p:nvPr/>
        </p:nvPicPr>
        <p:blipFill rotWithShape="1">
          <a:blip r:embed="rId3"/>
          <a:srcRect r="144" b="17500"/>
          <a:stretch/>
        </p:blipFill>
        <p:spPr>
          <a:xfrm>
            <a:off x="3820036" y="1361844"/>
            <a:ext cx="5913049" cy="5362806"/>
          </a:xfrm>
          <a:prstGeom prst="rect">
            <a:avLst/>
          </a:prstGeom>
        </p:spPr>
      </p:pic>
    </p:spTree>
    <p:extLst>
      <p:ext uri="{BB962C8B-B14F-4D97-AF65-F5344CB8AC3E}">
        <p14:creationId xmlns:p14="http://schemas.microsoft.com/office/powerpoint/2010/main" val="1688853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63696" y="6455739"/>
            <a:ext cx="294460" cy="187367"/>
          </a:xfrm>
        </p:spPr>
        <p:txBody>
          <a:bodyPr/>
          <a:lstStyle/>
          <a:p>
            <a:r>
              <a:rPr lang="en-US" dirty="0"/>
              <a:t>6</a:t>
            </a:r>
          </a:p>
        </p:txBody>
      </p:sp>
      <p:sp>
        <p:nvSpPr>
          <p:cNvPr id="12" name="Title 1">
            <a:extLst>
              <a:ext uri="{FF2B5EF4-FFF2-40B4-BE49-F238E27FC236}">
                <a16:creationId xmlns:a16="http://schemas.microsoft.com/office/drawing/2014/main" id="{4A231CE2-0A51-466C-9113-8A29B1D5FAE9}"/>
              </a:ext>
            </a:extLst>
          </p:cNvPr>
          <p:cNvSpPr txBox="1">
            <a:spLocks/>
          </p:cNvSpPr>
          <p:nvPr/>
        </p:nvSpPr>
        <p:spPr>
          <a:xfrm>
            <a:off x="515938" y="499595"/>
            <a:ext cx="12095162" cy="132556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Flow Estimates</a:t>
            </a:r>
            <a:br>
              <a:rPr lang="en-US" dirty="0"/>
            </a:br>
            <a:endParaRPr lang="en-US" dirty="0"/>
          </a:p>
        </p:txBody>
      </p:sp>
      <p:sp>
        <p:nvSpPr>
          <p:cNvPr id="13" name="Content Placeholder 2">
            <a:extLst>
              <a:ext uri="{FF2B5EF4-FFF2-40B4-BE49-F238E27FC236}">
                <a16:creationId xmlns:a16="http://schemas.microsoft.com/office/drawing/2014/main" id="{5BCA1817-2033-4089-946A-6F435F519654}"/>
              </a:ext>
            </a:extLst>
          </p:cNvPr>
          <p:cNvSpPr txBox="1">
            <a:spLocks/>
          </p:cNvSpPr>
          <p:nvPr/>
        </p:nvSpPr>
        <p:spPr>
          <a:xfrm>
            <a:off x="601104" y="1337353"/>
            <a:ext cx="10762592" cy="4532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a:p>
            <a:pPr marL="457200" lvl="1" indent="0">
              <a:buNone/>
            </a:pPr>
            <a:r>
              <a:rPr lang="en-US" dirty="0"/>
              <a:t>Challenges of temporary metering</a:t>
            </a:r>
          </a:p>
          <a:p>
            <a:pPr lvl="2" algn="just"/>
            <a:r>
              <a:rPr lang="en-US" dirty="0"/>
              <a:t>Instrumentation issues</a:t>
            </a:r>
          </a:p>
          <a:p>
            <a:pPr lvl="2" algn="just"/>
            <a:r>
              <a:rPr lang="en-US" dirty="0"/>
              <a:t>Limits of accuracy of portable meters (installation location, </a:t>
            </a:r>
          </a:p>
          <a:p>
            <a:pPr marL="914400" lvl="2" indent="0" algn="just">
              <a:buNone/>
            </a:pPr>
            <a:r>
              <a:rPr lang="en-US" dirty="0"/>
              <a:t>data measurements rather than flow measurements (</a:t>
            </a:r>
            <a:r>
              <a:rPr lang="en-US" dirty="0" err="1"/>
              <a:t>cfs</a:t>
            </a:r>
            <a:r>
              <a:rPr lang="en-US" dirty="0"/>
              <a:t> and height) </a:t>
            </a:r>
          </a:p>
          <a:p>
            <a:pPr lvl="2" algn="just"/>
            <a:r>
              <a:rPr lang="en-US" dirty="0"/>
              <a:t>Impact of solids in the temp meter sensors </a:t>
            </a:r>
          </a:p>
          <a:p>
            <a:pPr lvl="2" algn="just"/>
            <a:r>
              <a:rPr lang="en-US" dirty="0"/>
              <a:t>Impact of sewer water flow turbulence </a:t>
            </a:r>
          </a:p>
          <a:p>
            <a:pPr lvl="2" algn="just"/>
            <a:r>
              <a:rPr lang="en-US" dirty="0"/>
              <a:t>More of a comparative measuring device rather than actual flows)</a:t>
            </a:r>
          </a:p>
          <a:p>
            <a:pPr lvl="2"/>
            <a:r>
              <a:rPr lang="en-US" dirty="0"/>
              <a:t>Comparison to known data – inconsistency of water consumption </a:t>
            </a:r>
          </a:p>
          <a:p>
            <a:pPr marL="914400" lvl="2" indent="0">
              <a:buNone/>
            </a:pPr>
            <a:r>
              <a:rPr lang="en-US" dirty="0"/>
              <a:t>flow comparisons</a:t>
            </a:r>
          </a:p>
          <a:p>
            <a:pPr lvl="2"/>
            <a:endParaRPr lang="en-US" dirty="0"/>
          </a:p>
          <a:p>
            <a:pPr marL="0" indent="0">
              <a:buFont typeface="Arial" panose="020B0604020202020204" pitchFamily="34" charset="0"/>
              <a:buNone/>
            </a:pPr>
            <a:endParaRPr lang="en-US" dirty="0"/>
          </a:p>
        </p:txBody>
      </p:sp>
      <p:pic>
        <p:nvPicPr>
          <p:cNvPr id="2" name="Picture 1">
            <a:extLst>
              <a:ext uri="{FF2B5EF4-FFF2-40B4-BE49-F238E27FC236}">
                <a16:creationId xmlns:a16="http://schemas.microsoft.com/office/drawing/2014/main" id="{8DABBD84-75CD-4466-8135-C9F638F126BA}"/>
              </a:ext>
            </a:extLst>
          </p:cNvPr>
          <p:cNvPicPr>
            <a:picLocks noChangeAspect="1"/>
          </p:cNvPicPr>
          <p:nvPr/>
        </p:nvPicPr>
        <p:blipFill>
          <a:blip r:embed="rId3"/>
          <a:stretch>
            <a:fillRect/>
          </a:stretch>
        </p:blipFill>
        <p:spPr>
          <a:xfrm>
            <a:off x="8800425" y="2856346"/>
            <a:ext cx="2857731" cy="2857731"/>
          </a:xfrm>
          <a:prstGeom prst="rect">
            <a:avLst/>
          </a:prstGeom>
        </p:spPr>
      </p:pic>
    </p:spTree>
    <p:extLst>
      <p:ext uri="{BB962C8B-B14F-4D97-AF65-F5344CB8AC3E}">
        <p14:creationId xmlns:p14="http://schemas.microsoft.com/office/powerpoint/2010/main" val="308289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5938" y="246621"/>
            <a:ext cx="11150600" cy="652063"/>
          </a:xfrm>
        </p:spPr>
        <p:txBody>
          <a:bodyPr/>
          <a:lstStyle/>
          <a:p>
            <a:r>
              <a:rPr lang="en-US" dirty="0">
                <a:latin typeface="+mn-lt"/>
              </a:rPr>
              <a:t>Flow estimates</a:t>
            </a:r>
            <a:endParaRPr lang="en-US" dirty="0"/>
          </a:p>
        </p:txBody>
      </p:sp>
      <p:graphicFrame>
        <p:nvGraphicFramePr>
          <p:cNvPr id="6" name="Table 5">
            <a:extLst>
              <a:ext uri="{FF2B5EF4-FFF2-40B4-BE49-F238E27FC236}">
                <a16:creationId xmlns:a16="http://schemas.microsoft.com/office/drawing/2014/main" id="{BEE52E89-C526-4F73-86FB-0EB31587CD33}"/>
              </a:ext>
            </a:extLst>
          </p:cNvPr>
          <p:cNvGraphicFramePr>
            <a:graphicFrameLocks noGrp="1"/>
          </p:cNvGraphicFramePr>
          <p:nvPr>
            <p:extLst>
              <p:ext uri="{D42A27DB-BD31-4B8C-83A1-F6EECF244321}">
                <p14:modId xmlns:p14="http://schemas.microsoft.com/office/powerpoint/2010/main" val="2466238218"/>
              </p:ext>
            </p:extLst>
          </p:nvPr>
        </p:nvGraphicFramePr>
        <p:xfrm>
          <a:off x="515934" y="894539"/>
          <a:ext cx="10606652" cy="2872955"/>
        </p:xfrm>
        <a:graphic>
          <a:graphicData uri="http://schemas.openxmlformats.org/drawingml/2006/table">
            <a:tbl>
              <a:tblPr firstRow="1" bandRow="1">
                <a:tableStyleId>{5C22544A-7EE6-4342-B048-85BDC9FD1C3A}</a:tableStyleId>
              </a:tblPr>
              <a:tblGrid>
                <a:gridCol w="2865437">
                  <a:extLst>
                    <a:ext uri="{9D8B030D-6E8A-4147-A177-3AD203B41FA5}">
                      <a16:colId xmlns:a16="http://schemas.microsoft.com/office/drawing/2014/main" val="2785900615"/>
                    </a:ext>
                  </a:extLst>
                </a:gridCol>
                <a:gridCol w="2437889">
                  <a:extLst>
                    <a:ext uri="{9D8B030D-6E8A-4147-A177-3AD203B41FA5}">
                      <a16:colId xmlns:a16="http://schemas.microsoft.com/office/drawing/2014/main" val="2287965835"/>
                    </a:ext>
                  </a:extLst>
                </a:gridCol>
                <a:gridCol w="2651663">
                  <a:extLst>
                    <a:ext uri="{9D8B030D-6E8A-4147-A177-3AD203B41FA5}">
                      <a16:colId xmlns:a16="http://schemas.microsoft.com/office/drawing/2014/main" val="2509247184"/>
                    </a:ext>
                  </a:extLst>
                </a:gridCol>
                <a:gridCol w="2651663">
                  <a:extLst>
                    <a:ext uri="{9D8B030D-6E8A-4147-A177-3AD203B41FA5}">
                      <a16:colId xmlns:a16="http://schemas.microsoft.com/office/drawing/2014/main" val="739756396"/>
                    </a:ext>
                  </a:extLst>
                </a:gridCol>
              </a:tblGrid>
              <a:tr h="635042">
                <a:tc>
                  <a:txBody>
                    <a:bodyPr/>
                    <a:lstStyle/>
                    <a:p>
                      <a:pPr algn="ctr"/>
                      <a:endParaRPr lang="en-IN" sz="1800" dirty="0"/>
                    </a:p>
                  </a:txBody>
                  <a:tcPr anchor="ctr">
                    <a:lnR w="6350" cap="flat" cmpd="sng" algn="ctr">
                      <a:solidFill>
                        <a:schemeClr val="bg1">
                          <a:lumMod val="65000"/>
                        </a:schemeClr>
                      </a:solidFill>
                      <a:prstDash val="solid"/>
                      <a:round/>
                      <a:headEnd type="none" w="med" len="med"/>
                      <a:tailEnd type="none" w="med" len="med"/>
                    </a:lnR>
                    <a:lnB w="6350" cap="flat" cmpd="sng" algn="ctr">
                      <a:solidFill>
                        <a:schemeClr val="bg1">
                          <a:lumMod val="65000"/>
                        </a:schemeClr>
                      </a:solidFill>
                      <a:prstDash val="solid"/>
                      <a:round/>
                      <a:headEnd type="none" w="med" len="med"/>
                      <a:tailEnd type="none" w="med" len="med"/>
                    </a:lnB>
                    <a:solidFill>
                      <a:srgbClr val="B4D88B"/>
                    </a:solidFill>
                  </a:tcPr>
                </a:tc>
                <a:tc>
                  <a:txBody>
                    <a:bodyPr/>
                    <a:lstStyle/>
                    <a:p>
                      <a:pPr algn="ctr"/>
                      <a:r>
                        <a:rPr lang="en-US" sz="1800" dirty="0"/>
                        <a:t>Estimated 2021 Existing Flow (GPD)</a:t>
                      </a:r>
                      <a:endParaRPr lang="en-IN" sz="1800"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6350" cap="flat" cmpd="sng" algn="ctr">
                      <a:solidFill>
                        <a:schemeClr val="bg1">
                          <a:lumMod val="65000"/>
                        </a:schemeClr>
                      </a:solidFill>
                      <a:prstDash val="solid"/>
                      <a:round/>
                      <a:headEnd type="none" w="med" len="med"/>
                      <a:tailEnd type="none" w="med" len="med"/>
                    </a:lnB>
                    <a:solidFill>
                      <a:srgbClr val="B4D88B"/>
                    </a:solidFill>
                  </a:tcPr>
                </a:tc>
                <a:tc>
                  <a:txBody>
                    <a:bodyPr/>
                    <a:lstStyle/>
                    <a:p>
                      <a:pPr algn="ctr"/>
                      <a:r>
                        <a:rPr lang="en-US" sz="1800" dirty="0"/>
                        <a:t>5-Year Projected Flow (GPD)</a:t>
                      </a:r>
                      <a:endParaRPr lang="en-IN" sz="1800"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6350" cap="flat" cmpd="sng" algn="ctr">
                      <a:solidFill>
                        <a:schemeClr val="bg1">
                          <a:lumMod val="65000"/>
                        </a:schemeClr>
                      </a:solidFill>
                      <a:prstDash val="solid"/>
                      <a:round/>
                      <a:headEnd type="none" w="med" len="med"/>
                      <a:tailEnd type="none" w="med" len="med"/>
                    </a:lnB>
                    <a:solidFill>
                      <a:srgbClr val="B4D88B"/>
                    </a:solidFill>
                  </a:tcPr>
                </a:tc>
                <a:tc>
                  <a:txBody>
                    <a:bodyPr/>
                    <a:lstStyle/>
                    <a:p>
                      <a:pPr algn="ctr"/>
                      <a:r>
                        <a:rPr lang="en-IN" sz="1800" dirty="0"/>
                        <a:t>&gt;5-Year Projected Flow(GPD)</a:t>
                      </a:r>
                    </a:p>
                  </a:txBody>
                  <a:tcPr anchor="ctr">
                    <a:lnL w="6350" cap="flat" cmpd="sng" algn="ctr">
                      <a:solidFill>
                        <a:schemeClr val="bg1">
                          <a:lumMod val="65000"/>
                        </a:schemeClr>
                      </a:solidFill>
                      <a:prstDash val="solid"/>
                      <a:round/>
                      <a:headEnd type="none" w="med" len="med"/>
                      <a:tailEnd type="none" w="med" len="med"/>
                    </a:lnL>
                    <a:lnB w="6350" cap="flat" cmpd="sng" algn="ctr">
                      <a:solidFill>
                        <a:schemeClr val="bg1">
                          <a:lumMod val="65000"/>
                        </a:schemeClr>
                      </a:solidFill>
                      <a:prstDash val="solid"/>
                      <a:round/>
                      <a:headEnd type="none" w="med" len="med"/>
                      <a:tailEnd type="none" w="med" len="med"/>
                    </a:lnB>
                    <a:solidFill>
                      <a:srgbClr val="B4D88B"/>
                    </a:solidFill>
                  </a:tcPr>
                </a:tc>
                <a:extLst>
                  <a:ext uri="{0D108BD9-81ED-4DB2-BD59-A6C34878D82A}">
                    <a16:rowId xmlns:a16="http://schemas.microsoft.com/office/drawing/2014/main" val="17730668"/>
                  </a:ext>
                </a:extLst>
              </a:tr>
              <a:tr h="612499">
                <a:tc>
                  <a:txBody>
                    <a:bodyPr/>
                    <a:lstStyle/>
                    <a:p>
                      <a:pPr algn="ctr"/>
                      <a:r>
                        <a:rPr lang="en-US" sz="1800" dirty="0"/>
                        <a:t>Kennett Square Borough </a:t>
                      </a:r>
                      <a:endParaRPr lang="en-IN" sz="1800" dirty="0"/>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395,000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582,000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582,000</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205186774"/>
                  </a:ext>
                </a:extLst>
              </a:tr>
              <a:tr h="3628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Kennett Township</a:t>
                      </a:r>
                      <a:endParaRPr lang="en-IN" sz="1800" dirty="0"/>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273,000 (est.)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357,000 </a:t>
                      </a:r>
                      <a:r>
                        <a:rPr lang="en-IN" sz="1800" baseline="30000" dirty="0"/>
                        <a:t>2</a:t>
                      </a:r>
                      <a:r>
                        <a:rPr lang="en-US" sz="1800" dirty="0"/>
                        <a:t> </a:t>
                      </a:r>
                      <a:endParaRPr lang="en-IN" sz="1800"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391,000 </a:t>
                      </a:r>
                      <a:r>
                        <a:rPr lang="en-IN" sz="1800" baseline="30000" dirty="0"/>
                        <a:t>2</a:t>
                      </a:r>
                      <a:endParaRPr lang="en-IN" sz="1800" dirty="0"/>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960814750"/>
                  </a:ext>
                </a:extLst>
              </a:tr>
              <a:tr h="4689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t>Aqua/New Garden Township</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64,000 </a:t>
                      </a:r>
                      <a:r>
                        <a:rPr lang="en-IN" sz="1800" baseline="30000" dirty="0"/>
                        <a:t>3</a:t>
                      </a:r>
                      <a:endParaRPr lang="en-IN" sz="1800"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100,000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100,000</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78503515"/>
                  </a:ext>
                </a:extLst>
              </a:tr>
              <a:tr h="4198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dirty="0"/>
                        <a:t>Hauled-in Wastewater</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5,000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5,000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IN" sz="1800" dirty="0"/>
                        <a:t>5,000</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52549459"/>
                  </a:ext>
                </a:extLst>
              </a:tr>
              <a:tr h="362881">
                <a:tc>
                  <a:txBody>
                    <a:bodyPr/>
                    <a:lstStyle/>
                    <a:p>
                      <a:pPr algn="ctr"/>
                      <a:r>
                        <a:rPr lang="en-US" sz="1800" b="1" dirty="0">
                          <a:solidFill>
                            <a:schemeClr val="tx1"/>
                          </a:solidFill>
                        </a:rPr>
                        <a:t>TOTAL</a:t>
                      </a:r>
                      <a:r>
                        <a:rPr lang="en-IN" sz="1800" b="1" baseline="30000" dirty="0">
                          <a:solidFill>
                            <a:schemeClr val="tx1"/>
                          </a:solidFill>
                        </a:rPr>
                        <a:t>1</a:t>
                      </a:r>
                      <a:endParaRPr lang="en-IN" sz="1800" b="1" dirty="0">
                        <a:solidFill>
                          <a:schemeClr val="tx1"/>
                        </a:solidFill>
                      </a:endParaRP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solidFill>
                      <a:schemeClr val="bg2"/>
                    </a:solidFill>
                  </a:tcPr>
                </a:tc>
                <a:tc>
                  <a:txBody>
                    <a:bodyPr/>
                    <a:lstStyle/>
                    <a:p>
                      <a:pPr algn="ctr"/>
                      <a:r>
                        <a:rPr lang="en-US" sz="1800" b="1" dirty="0"/>
                        <a:t>737,000</a:t>
                      </a:r>
                      <a:endParaRPr lang="en-IN" sz="1800" b="1"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solidFill>
                      <a:schemeClr val="bg2"/>
                    </a:solidFill>
                  </a:tcPr>
                </a:tc>
                <a:tc>
                  <a:txBody>
                    <a:bodyPr/>
                    <a:lstStyle/>
                    <a:p>
                      <a:pPr algn="ctr"/>
                      <a:r>
                        <a:rPr lang="en-IN" sz="1800" b="1" dirty="0"/>
                        <a:t>990,000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solidFill>
                      <a:schemeClr val="bg2"/>
                    </a:solidFill>
                  </a:tcPr>
                </a:tc>
                <a:tc>
                  <a:txBody>
                    <a:bodyPr/>
                    <a:lstStyle/>
                    <a:p>
                      <a:pPr algn="ctr"/>
                      <a:r>
                        <a:rPr lang="en-IN" sz="1800" b="1" dirty="0"/>
                        <a:t>1,078,000</a:t>
                      </a:r>
                      <a:r>
                        <a:rPr lang="en-IN" sz="1800" b="1" baseline="30000" dirty="0"/>
                        <a:t>4</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solidFill>
                      <a:schemeClr val="bg2"/>
                    </a:solidFill>
                  </a:tcPr>
                </a:tc>
                <a:extLst>
                  <a:ext uri="{0D108BD9-81ED-4DB2-BD59-A6C34878D82A}">
                    <a16:rowId xmlns:a16="http://schemas.microsoft.com/office/drawing/2014/main" val="579273402"/>
                  </a:ext>
                </a:extLst>
              </a:tr>
            </a:tbl>
          </a:graphicData>
        </a:graphic>
      </p:graphicFrame>
      <p:sp>
        <p:nvSpPr>
          <p:cNvPr id="4" name="Slide Number Placeholder 3"/>
          <p:cNvSpPr>
            <a:spLocks noGrp="1"/>
          </p:cNvSpPr>
          <p:nvPr>
            <p:ph type="sldNum" sz="quarter" idx="12"/>
          </p:nvPr>
        </p:nvSpPr>
        <p:spPr>
          <a:xfrm>
            <a:off x="11363696" y="6455739"/>
            <a:ext cx="294460" cy="187367"/>
          </a:xfrm>
        </p:spPr>
        <p:txBody>
          <a:bodyPr/>
          <a:lstStyle/>
          <a:p>
            <a:r>
              <a:rPr lang="en-US" dirty="0"/>
              <a:t>5</a:t>
            </a:r>
          </a:p>
        </p:txBody>
      </p:sp>
      <p:sp>
        <p:nvSpPr>
          <p:cNvPr id="10" name="TextBox 9">
            <a:extLst>
              <a:ext uri="{FF2B5EF4-FFF2-40B4-BE49-F238E27FC236}">
                <a16:creationId xmlns:a16="http://schemas.microsoft.com/office/drawing/2014/main" id="{143D5F17-8D6F-4365-8A51-4B928C7A3E3D}"/>
              </a:ext>
            </a:extLst>
          </p:cNvPr>
          <p:cNvSpPr txBox="1"/>
          <p:nvPr/>
        </p:nvSpPr>
        <p:spPr>
          <a:xfrm>
            <a:off x="515934" y="3858353"/>
            <a:ext cx="10606649" cy="369332"/>
          </a:xfrm>
          <a:prstGeom prst="rect">
            <a:avLst/>
          </a:prstGeom>
          <a:noFill/>
        </p:spPr>
        <p:txBody>
          <a:bodyPr wrap="square">
            <a:spAutoFit/>
          </a:bodyPr>
          <a:lstStyle/>
          <a:p>
            <a:pPr algn="just"/>
            <a:r>
              <a:rPr lang="en-IN" baseline="30000" dirty="0"/>
              <a:t>1.</a:t>
            </a:r>
            <a:r>
              <a:rPr lang="en-US" dirty="0"/>
              <a:t> Wastewater Treatment Plant Capacity = 1.1 MGD</a:t>
            </a:r>
            <a:r>
              <a:rPr lang="en-US" baseline="30000" dirty="0"/>
              <a:t>4</a:t>
            </a:r>
            <a:endParaRPr lang="en-IN" baseline="30000" dirty="0"/>
          </a:p>
        </p:txBody>
      </p:sp>
      <p:sp>
        <p:nvSpPr>
          <p:cNvPr id="11" name="TextBox 10">
            <a:extLst>
              <a:ext uri="{FF2B5EF4-FFF2-40B4-BE49-F238E27FC236}">
                <a16:creationId xmlns:a16="http://schemas.microsoft.com/office/drawing/2014/main" id="{0CD30E76-5B61-4C0D-812B-60221627693B}"/>
              </a:ext>
            </a:extLst>
          </p:cNvPr>
          <p:cNvSpPr txBox="1"/>
          <p:nvPr/>
        </p:nvSpPr>
        <p:spPr>
          <a:xfrm>
            <a:off x="515933" y="4133878"/>
            <a:ext cx="10606650" cy="369332"/>
          </a:xfrm>
          <a:prstGeom prst="rect">
            <a:avLst/>
          </a:prstGeom>
          <a:noFill/>
        </p:spPr>
        <p:txBody>
          <a:bodyPr wrap="square">
            <a:spAutoFit/>
          </a:bodyPr>
          <a:lstStyle/>
          <a:p>
            <a:pPr algn="just"/>
            <a:r>
              <a:rPr lang="en-IN" baseline="30000" dirty="0"/>
              <a:t>2.</a:t>
            </a:r>
            <a:r>
              <a:rPr lang="en-US" dirty="0"/>
              <a:t> Kennett Township Intermunicipal Capacity = 318,500 GPD</a:t>
            </a:r>
            <a:endParaRPr lang="en-IN" dirty="0"/>
          </a:p>
        </p:txBody>
      </p:sp>
      <p:sp>
        <p:nvSpPr>
          <p:cNvPr id="8" name="TextBox 7">
            <a:extLst>
              <a:ext uri="{FF2B5EF4-FFF2-40B4-BE49-F238E27FC236}">
                <a16:creationId xmlns:a16="http://schemas.microsoft.com/office/drawing/2014/main" id="{7AC1210B-A7D7-401C-976C-460440594C3F}"/>
              </a:ext>
            </a:extLst>
          </p:cNvPr>
          <p:cNvSpPr txBox="1"/>
          <p:nvPr/>
        </p:nvSpPr>
        <p:spPr>
          <a:xfrm>
            <a:off x="515933" y="4374359"/>
            <a:ext cx="10606651" cy="2308324"/>
          </a:xfrm>
          <a:prstGeom prst="rect">
            <a:avLst/>
          </a:prstGeom>
          <a:noFill/>
        </p:spPr>
        <p:txBody>
          <a:bodyPr wrap="square">
            <a:spAutoFit/>
          </a:bodyPr>
          <a:lstStyle/>
          <a:p>
            <a:r>
              <a:rPr lang="en-IN" baseline="30000" dirty="0"/>
              <a:t>3.</a:t>
            </a:r>
            <a:r>
              <a:rPr lang="en-US" dirty="0"/>
              <a:t> 2020 actual flow data since 2021 data is under analysis at the time of this presentation. 2021 flows are expected to be greater than 2020.</a:t>
            </a:r>
          </a:p>
          <a:p>
            <a:pPr algn="just"/>
            <a:r>
              <a:rPr lang="en-US" baseline="30000" dirty="0"/>
              <a:t>4. </a:t>
            </a:r>
            <a:r>
              <a:rPr lang="en-US" u="sng" dirty="0">
                <a:highlight>
                  <a:srgbClr val="FFFF00"/>
                </a:highlight>
              </a:rPr>
              <a:t>Do we need to expand the plant? </a:t>
            </a:r>
            <a:r>
              <a:rPr lang="en-US" u="sng" dirty="0"/>
              <a:t>Note the impact of individual peak flows on capacity (and the need for buffer between average flows and overall capacity). Need to be able to handle the peaks. Organic loading vs. hydraulic loading. Best practice – start planning at 80%. </a:t>
            </a:r>
          </a:p>
          <a:p>
            <a:pPr algn="just"/>
            <a:endParaRPr lang="en-US" u="sng" dirty="0"/>
          </a:p>
          <a:p>
            <a:r>
              <a:rPr lang="en-US" dirty="0">
                <a:highlight>
                  <a:srgbClr val="FFFF00"/>
                </a:highlight>
              </a:rPr>
              <a:t>FAQ: </a:t>
            </a:r>
            <a:r>
              <a:rPr lang="en-US" u="sng" dirty="0"/>
              <a:t>What portion of Borough capacity is currently being used and where would we be with build out of NVF? What are the Borough’s future needs? </a:t>
            </a:r>
            <a:endParaRPr lang="en-IN" u="sng" dirty="0"/>
          </a:p>
        </p:txBody>
      </p:sp>
    </p:spTree>
    <p:extLst>
      <p:ext uri="{BB962C8B-B14F-4D97-AF65-F5344CB8AC3E}">
        <p14:creationId xmlns:p14="http://schemas.microsoft.com/office/powerpoint/2010/main" val="688656153"/>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812</TotalTime>
  <Words>688</Words>
  <Application>Microsoft Office PowerPoint</Application>
  <PresentationFormat>Widescreen</PresentationFormat>
  <Paragraphs>150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Corbel</vt:lpstr>
      <vt:lpstr>Office Theme</vt:lpstr>
      <vt:lpstr>Sewer system Presentation</vt:lpstr>
      <vt:lpstr>Meeting overview  </vt:lpstr>
      <vt:lpstr>principles </vt:lpstr>
      <vt:lpstr>Sewer System Review: basic Terms </vt:lpstr>
      <vt:lpstr>Sewer System Review: FAQ’s </vt:lpstr>
      <vt:lpstr>Regional service map </vt:lpstr>
      <vt:lpstr>borough service map  </vt:lpstr>
      <vt:lpstr>PowerPoint Presentation</vt:lpstr>
      <vt:lpstr>Flow estimates</vt:lpstr>
      <vt:lpstr>PowerPoint Presentation</vt:lpstr>
      <vt:lpstr>Next Steps: adopt Contract Amendment</vt:lpstr>
      <vt:lpstr>Next Steps: Maintain Capital &amp; expand capacity</vt:lpstr>
      <vt:lpstr>Council input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Sewer system overview</dc:title>
  <dc:creator>Andrew Shields</dc:creator>
  <cp:lastModifiedBy>Rachel Berkowitz</cp:lastModifiedBy>
  <cp:revision>48</cp:revision>
  <dcterms:created xsi:type="dcterms:W3CDTF">2022-02-15T15:12:33Z</dcterms:created>
  <dcterms:modified xsi:type="dcterms:W3CDTF">2022-03-04T21:59:11Z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